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notesMasterIdLst>
    <p:notesMasterId r:id="rId16"/>
  </p:notesMasterIdLst>
  <p:sldIdLst>
    <p:sldId id="264" r:id="rId2"/>
    <p:sldId id="270" r:id="rId3"/>
    <p:sldId id="265" r:id="rId4"/>
    <p:sldId id="266" r:id="rId5"/>
    <p:sldId id="271" r:id="rId6"/>
    <p:sldId id="267" r:id="rId7"/>
    <p:sldId id="272" r:id="rId8"/>
    <p:sldId id="274" r:id="rId9"/>
    <p:sldId id="275" r:id="rId10"/>
    <p:sldId id="276" r:id="rId11"/>
    <p:sldId id="277" r:id="rId12"/>
    <p:sldId id="278" r:id="rId13"/>
    <p:sldId id="282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33D73-5C94-460B-932B-F6C17C186352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A8C7C-1ABE-4FF5-934C-C57B25CE0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65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0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85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736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69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229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42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55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3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1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7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2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5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4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4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97B0B-846B-4BE9-B9C7-2D99A114B619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8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  <p:sldLayoutId id="21474839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6200"/>
            <a:ext cx="8991600" cy="533400"/>
          </a:xfrm>
        </p:spPr>
        <p:txBody>
          <a:bodyPr>
            <a:noAutofit/>
          </a:bodyPr>
          <a:lstStyle/>
          <a:p>
            <a:pPr algn="ctr"/>
            <a:r>
              <a:rPr lang="id-ID" sz="2800" b="1" dirty="0" smtClean="0">
                <a:solidFill>
                  <a:srgbClr val="C00000"/>
                </a:solidFill>
              </a:rPr>
              <a:t>AUDIT SIKLUS PENGGAJIAN &amp; PERSONALIA</a:t>
            </a:r>
            <a:endParaRPr lang="id-ID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3999" cy="6248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2800" dirty="0" smtClean="0">
                <a:solidFill>
                  <a:srgbClr val="002060"/>
                </a:solidFill>
              </a:rPr>
              <a:t>Meliputi hal kepegawaian dan pembayaran </a:t>
            </a:r>
          </a:p>
          <a:p>
            <a:pPr marL="0" indent="0" algn="ctr">
              <a:buNone/>
            </a:pPr>
            <a:r>
              <a:rPr lang="id-ID" sz="2800" dirty="0" smtClean="0">
                <a:solidFill>
                  <a:srgbClr val="002060"/>
                </a:solidFill>
              </a:rPr>
              <a:t>atas seluruh karyawan. </a:t>
            </a:r>
          </a:p>
          <a:p>
            <a:pPr marL="0" indent="0" algn="ctr">
              <a:buNone/>
            </a:pPr>
            <a:r>
              <a:rPr lang="id-ID" sz="2800" dirty="0" smtClean="0">
                <a:solidFill>
                  <a:srgbClr val="FF0000"/>
                </a:solidFill>
              </a:rPr>
              <a:t>Karyawan merupakan pertimbangan penting dalam penilaian persediaan dalam industri manufaktur, konstruksi dan industri lain</a:t>
            </a:r>
          </a:p>
          <a:p>
            <a:pPr marL="0" indent="0" algn="ctr">
              <a:buNone/>
            </a:pPr>
            <a:r>
              <a:rPr lang="id-ID" sz="2800" dirty="0" smtClean="0"/>
              <a:t>Hanya terdapat satu klasifikasi transaksi </a:t>
            </a:r>
          </a:p>
          <a:p>
            <a:pPr marL="0" indent="0" algn="ctr">
              <a:buNone/>
            </a:pPr>
            <a:r>
              <a:rPr lang="id-ID" sz="2800" dirty="0" smtClean="0"/>
              <a:t>dalam penggajian</a:t>
            </a:r>
          </a:p>
          <a:p>
            <a:pPr marL="0" indent="0" algn="ctr">
              <a:buNone/>
            </a:pPr>
            <a:r>
              <a:rPr lang="id-ID" sz="2800" dirty="0" smtClean="0">
                <a:solidFill>
                  <a:srgbClr val="7030A0"/>
                </a:solidFill>
              </a:rPr>
              <a:t>Transaksi yg terjadi biasanya jauh lebih signifikan dibandingkan dengan akun terkait  lainnya</a:t>
            </a:r>
          </a:p>
          <a:p>
            <a:pPr marL="0" indent="0" algn="ctr">
              <a:buNone/>
            </a:pPr>
            <a:r>
              <a:rPr lang="id-ID" sz="2800" dirty="0" smtClean="0">
                <a:solidFill>
                  <a:srgbClr val="7030A0"/>
                </a:solidFill>
              </a:rPr>
              <a:t> (utang gaji, potongan pajak)</a:t>
            </a:r>
          </a:p>
          <a:p>
            <a:pPr marL="0" indent="0" algn="ctr">
              <a:buNone/>
            </a:pPr>
            <a:r>
              <a:rPr lang="id-ID" sz="2800" dirty="0" smtClean="0">
                <a:solidFill>
                  <a:schemeClr val="accent5">
                    <a:lumMod val="75000"/>
                  </a:schemeClr>
                </a:solidFill>
              </a:rPr>
              <a:t>PI terhadap penggajian efektif untuk hampir seluruh perusahaan krn ada ancaman/denda dr pemerintah 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20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6200"/>
            <a:ext cx="8991600" cy="990600"/>
          </a:xfrm>
        </p:spPr>
        <p:txBody>
          <a:bodyPr>
            <a:noAutofit/>
          </a:bodyPr>
          <a:lstStyle/>
          <a:p>
            <a:pPr marL="0" indent="0" algn="ctr"/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</a:rPr>
              <a:t>C2. Melakukan pengujian </a:t>
            </a:r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>substantif atas transaksi untuk siklus </a:t>
            </a:r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</a:rPr>
              <a:t>penggajian </a:t>
            </a:r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>&amp; </a:t>
            </a:r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</a:rPr>
              <a:t>personalia </a:t>
            </a:r>
            <a:r>
              <a:rPr lang="id-ID" sz="1800" b="1" i="1" dirty="0" smtClean="0">
                <a:solidFill>
                  <a:schemeClr val="accent4">
                    <a:lumMod val="50000"/>
                  </a:schemeClr>
                </a:solidFill>
              </a:rPr>
              <a:t>lanjutan ...</a:t>
            </a:r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</a:br>
            <a:endParaRPr lang="id-ID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572853"/>
              </p:ext>
            </p:extLst>
          </p:nvPr>
        </p:nvGraphicFramePr>
        <p:xfrm>
          <a:off x="0" y="1066800"/>
          <a:ext cx="9144000" cy="5883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600"/>
                <a:gridCol w="2590800"/>
                <a:gridCol w="2438400"/>
                <a:gridCol w="2362200"/>
              </a:tblGrid>
              <a:tr h="838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  Tujuan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           PI </a:t>
                      </a:r>
                      <a:r>
                        <a:rPr lang="id-ID" sz="1600" dirty="0">
                          <a:effectLst/>
                        </a:rPr>
                        <a:t>Kunci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Pengujian </a:t>
                      </a:r>
                      <a:r>
                        <a:rPr lang="id-ID" sz="1600" dirty="0">
                          <a:effectLst/>
                        </a:rPr>
                        <a:t>Biasa atas P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Pengujian </a:t>
                      </a:r>
                      <a:r>
                        <a:rPr lang="id-ID" sz="1600" dirty="0">
                          <a:effectLst/>
                        </a:rPr>
                        <a:t>substantif </a:t>
                      </a: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     atas </a:t>
                      </a:r>
                      <a:r>
                        <a:rPr lang="id-ID" sz="1600" dirty="0">
                          <a:effectLst/>
                        </a:rPr>
                        <a:t>transaksi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5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Transaksi penggajian dimasukkan dg benar ke berkas utama penggajian</a:t>
                      </a:r>
                      <a:r>
                        <a:rPr lang="id-ID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diringkas dg benar (posting &amp; peringkasan)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Isi pada berkas utama penggajian diverifikasi secara 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id-ID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internal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id-ID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Total pada berkas utama dibandingkan dg total buku besar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Memeriksa indikasi verifikasi internal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Memeriksa ringkasan awal yang melaporkan adanya indikasi bhw perbandingan telah dilakukan sebelumnya</a:t>
                      </a:r>
                      <a:endParaRPr lang="id-ID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24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Menguji</a:t>
                      </a:r>
                      <a:r>
                        <a:rPr lang="id-ID" sz="2400" baseline="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keakuratan klerikal dg melakukan pengecekan jurnal penggajian &amp; menelusuri posting ke buku besar &amp; berkas utama penggajian</a:t>
                      </a:r>
                      <a:endParaRPr lang="id-ID" sz="2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27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6200"/>
            <a:ext cx="8991600" cy="990600"/>
          </a:xfrm>
        </p:spPr>
        <p:txBody>
          <a:bodyPr>
            <a:noAutofit/>
          </a:bodyPr>
          <a:lstStyle/>
          <a:p>
            <a:pPr marL="0" indent="0" algn="ctr"/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</a:rPr>
              <a:t>C2. Melakukan pengujian </a:t>
            </a:r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>substantif atas transaksi untuk siklus </a:t>
            </a:r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</a:rPr>
              <a:t>penggajian </a:t>
            </a:r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>&amp; </a:t>
            </a:r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</a:rPr>
              <a:t>personalia </a:t>
            </a:r>
            <a:r>
              <a:rPr lang="id-ID" sz="1800" b="1" i="1" dirty="0" smtClean="0">
                <a:solidFill>
                  <a:schemeClr val="accent4">
                    <a:lumMod val="50000"/>
                  </a:schemeClr>
                </a:solidFill>
              </a:rPr>
              <a:t>lanjutan ...</a:t>
            </a:r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</a:br>
            <a:endParaRPr lang="id-ID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542379"/>
              </p:ext>
            </p:extLst>
          </p:nvPr>
        </p:nvGraphicFramePr>
        <p:xfrm>
          <a:off x="0" y="1066800"/>
          <a:ext cx="9144000" cy="5883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/>
                <a:gridCol w="1981200"/>
                <a:gridCol w="2057400"/>
                <a:gridCol w="3429000"/>
              </a:tblGrid>
              <a:tr h="838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  Tujuan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           PI </a:t>
                      </a:r>
                      <a:r>
                        <a:rPr lang="id-ID" sz="1600" dirty="0">
                          <a:effectLst/>
                        </a:rPr>
                        <a:t>Kunci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Pengujian </a:t>
                      </a:r>
                      <a:r>
                        <a:rPr lang="id-ID" sz="1600" dirty="0">
                          <a:effectLst/>
                        </a:rPr>
                        <a:t>Biasa </a:t>
                      </a:r>
                      <a:r>
                        <a:rPr lang="id-ID" sz="1600" dirty="0" smtClean="0">
                          <a:effectLst/>
                        </a:rPr>
                        <a:t>   atas </a:t>
                      </a:r>
                      <a:r>
                        <a:rPr lang="id-ID" sz="1600" dirty="0">
                          <a:effectLst/>
                        </a:rPr>
                        <a:t>P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         Pengujian </a:t>
                      </a:r>
                      <a:r>
                        <a:rPr lang="id-ID" sz="1600" dirty="0">
                          <a:effectLst/>
                        </a:rPr>
                        <a:t>substantif </a:t>
                      </a: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              atas </a:t>
                      </a:r>
                      <a:r>
                        <a:rPr lang="id-ID" sz="1600" dirty="0">
                          <a:effectLst/>
                        </a:rPr>
                        <a:t>transaksi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5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Transaksi penggajian diklasifikasi dengan benar (klasifikasi)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Digunakan bagan yg memadai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Klasifikasi akun diverifikasi secara internal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id-ID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Menelaah bagan akun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Memeriksa indikasi awal yg melaporkan adanya indikasi bhw perbandingan telah dilakukan sblnya</a:t>
                      </a:r>
                      <a:endParaRPr lang="id-ID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24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Membandingkan klasifikasi dg bagan akun / manual prosedur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24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Menelaah kartu pencatat waktu untuk karyawan departemen</a:t>
                      </a:r>
                      <a:r>
                        <a:rPr lang="id-ID" sz="2400" baseline="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tiket kerja untuk pekerjaan yg ditugaskan &amp; menelusurinya melalui distribusi tenaga kerja</a:t>
                      </a:r>
                      <a:endParaRPr lang="id-ID" sz="2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28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8904"/>
            <a:ext cx="8991600" cy="990600"/>
          </a:xfrm>
        </p:spPr>
        <p:txBody>
          <a:bodyPr>
            <a:noAutofit/>
          </a:bodyPr>
          <a:lstStyle/>
          <a:p>
            <a:pPr marL="0" indent="0" algn="ctr"/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</a:rPr>
              <a:t>C2. Melakukan pengujian </a:t>
            </a:r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>substantif atas transaksi untuk siklus </a:t>
            </a:r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</a:rPr>
              <a:t>penggajian </a:t>
            </a:r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>&amp; </a:t>
            </a:r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</a:rPr>
              <a:t>personalia </a:t>
            </a:r>
            <a:r>
              <a:rPr lang="id-ID" sz="1800" b="1" i="1" dirty="0" smtClean="0">
                <a:solidFill>
                  <a:schemeClr val="accent4">
                    <a:lumMod val="50000"/>
                  </a:schemeClr>
                </a:solidFill>
              </a:rPr>
              <a:t>lanjutan ...</a:t>
            </a:r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</a:br>
            <a:endParaRPr lang="id-ID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119702"/>
              </p:ext>
            </p:extLst>
          </p:nvPr>
        </p:nvGraphicFramePr>
        <p:xfrm>
          <a:off x="0" y="1066800"/>
          <a:ext cx="9144000" cy="59257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600"/>
                <a:gridCol w="2590800"/>
                <a:gridCol w="2438400"/>
                <a:gridCol w="2362200"/>
              </a:tblGrid>
              <a:tr h="838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  Tujuan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           PI </a:t>
                      </a:r>
                      <a:r>
                        <a:rPr lang="id-ID" sz="1600" dirty="0">
                          <a:effectLst/>
                        </a:rPr>
                        <a:t>Kunci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Pengujian </a:t>
                      </a:r>
                      <a:r>
                        <a:rPr lang="id-ID" sz="1600" dirty="0">
                          <a:effectLst/>
                        </a:rPr>
                        <a:t>Biasa atas P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Pengujian </a:t>
                      </a:r>
                      <a:r>
                        <a:rPr lang="id-ID" sz="1600" dirty="0">
                          <a:effectLst/>
                        </a:rPr>
                        <a:t>substantif </a:t>
                      </a: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     atas </a:t>
                      </a:r>
                      <a:r>
                        <a:rPr lang="id-ID" sz="1600" dirty="0">
                          <a:effectLst/>
                        </a:rPr>
                        <a:t>transaksi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5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Transaksi penggajian dicatat pada waktu yg tepat (ketepatan waktu)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Prosedur</a:t>
                      </a:r>
                      <a:r>
                        <a:rPr lang="id-ID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mensyaratkan transaksi dicatat sesegera mungkin stl dilakukan pembayaran gaji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Tanggal pembayaran gaji diverifikasi secara internal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Memeriksa manual prosedur &amp; melakukan pengamatan saat pencatatan berlangsung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Memeriksa indikasi adanya verifikasi internal</a:t>
                      </a:r>
                      <a:endParaRPr lang="id-ID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24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Membandingkan</a:t>
                      </a:r>
                      <a:r>
                        <a:rPr lang="id-ID" sz="2400" baseline="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tgl pencatatan cek dalam jurnal penggajian dg tgl saat cek dibatalkan &amp; kartu pencatat waktu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2400" baseline="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Membandingkan tgl cek dg tgl kliring cek di bank</a:t>
                      </a:r>
                      <a:endParaRPr lang="id-ID" sz="2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58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6200"/>
            <a:ext cx="8991600" cy="990600"/>
          </a:xfrm>
        </p:spPr>
        <p:txBody>
          <a:bodyPr>
            <a:noAutofit/>
          </a:bodyPr>
          <a:lstStyle/>
          <a:p>
            <a:pPr algn="ctr"/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>D. Mendesain &amp; melakukan prosedur analitis untuk</a:t>
            </a:r>
            <a:b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>    siklus penggajian &amp; personalia</a:t>
            </a:r>
            <a:endParaRPr lang="id-ID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515843"/>
              </p:ext>
            </p:extLst>
          </p:nvPr>
        </p:nvGraphicFramePr>
        <p:xfrm>
          <a:off x="1" y="1066798"/>
          <a:ext cx="9143999" cy="5931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7374"/>
                <a:gridCol w="4116625"/>
              </a:tblGrid>
              <a:tr h="31801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7030A0"/>
                          </a:solidFill>
                          <a:effectLst/>
                        </a:rPr>
                        <a:t>Prosedur Analitis untuk siklus Penggajian &amp; Personalia</a:t>
                      </a:r>
                      <a:endParaRPr lang="id-ID" sz="1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129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FF0000"/>
                          </a:solidFill>
                          <a:effectLst/>
                        </a:rPr>
                        <a:t>Prosedur Analitis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FF0000"/>
                          </a:solidFill>
                          <a:effectLst/>
                        </a:rPr>
                        <a:t>Salah Saji </a:t>
                      </a:r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effectLst/>
                        </a:rPr>
                        <a:t>yg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effectLst/>
                        </a:rPr>
                        <a:t>mungkin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800" smtClean="0">
                          <a:solidFill>
                            <a:srgbClr val="FF0000"/>
                          </a:solidFill>
                          <a:effectLst/>
                        </a:rPr>
                        <a:t>terjadi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41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Membandingkan saldo beban penggajian dengan tahun-2 sblumnya (disesuaikan dg kenaikan gaji &amp; pertambahan jumlah)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70C0"/>
                          </a:solidFill>
                          <a:effectLst/>
                        </a:rPr>
                        <a:t>Saah saji atas akun beban penggajian </a:t>
                      </a:r>
                      <a:endParaRPr lang="id-ID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54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Membandingkan tenaga kerja langsung sebagai presentase penjualan dg th-2 sblumnya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70C0"/>
                          </a:solidFill>
                          <a:effectLst/>
                        </a:rPr>
                        <a:t>Salah saji atas tenaga kerja langsung &amp; persediaan</a:t>
                      </a:r>
                      <a:endParaRPr lang="id-ID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7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Membandingkan beban komisi sebagai persentase penjualan dg th-2 sblumnya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70C0"/>
                          </a:solidFill>
                          <a:effectLst/>
                        </a:rPr>
                        <a:t>Salah saji atas beban komisi &amp; utang komis</a:t>
                      </a:r>
                      <a:endParaRPr lang="id-ID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41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Membandingkan beban pajak penggajian sebagai persentase gaji &amp; upah dg th-2 sblumnya (disesuaikan dg tarif pajak)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70C0"/>
                          </a:solidFill>
                          <a:effectLst/>
                        </a:rPr>
                        <a:t>Salah saji atas beban pajak penggajian &amp; utang pajak penggajian</a:t>
                      </a:r>
                      <a:endParaRPr lang="id-ID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6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Membandingkan akun pajak utang gaji dg th-2 sblumnya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70C0"/>
                          </a:solidFill>
                          <a:effectLst/>
                        </a:rPr>
                        <a:t>Salah saji atas pajak utang gaji &amp; beban pajak penggajian</a:t>
                      </a:r>
                      <a:endParaRPr lang="id-ID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26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6200"/>
            <a:ext cx="8991600" cy="1447800"/>
          </a:xfrm>
        </p:spPr>
        <p:txBody>
          <a:bodyPr>
            <a:noAutofit/>
          </a:bodyPr>
          <a:lstStyle/>
          <a:p>
            <a:pPr algn="ctr"/>
            <a:r>
              <a:rPr lang="id-ID" sz="2800" b="1" dirty="0">
                <a:solidFill>
                  <a:srgbClr val="FF0000"/>
                </a:solidFill>
              </a:rPr>
              <a:t>E. Mendesain &amp; melakukan pengujian perincian </a:t>
            </a:r>
            <a:br>
              <a:rPr lang="id-ID" sz="2800" b="1" dirty="0">
                <a:solidFill>
                  <a:srgbClr val="FF0000"/>
                </a:solidFill>
              </a:rPr>
            </a:br>
            <a:r>
              <a:rPr lang="id-ID" sz="2800" b="1" dirty="0">
                <a:solidFill>
                  <a:srgbClr val="FF0000"/>
                </a:solidFill>
              </a:rPr>
              <a:t>    saldo untuk akun-2 dalam siklus </a:t>
            </a:r>
            <a:r>
              <a:rPr lang="id-ID" sz="2800" b="1" dirty="0" smtClean="0">
                <a:solidFill>
                  <a:srgbClr val="FF0000"/>
                </a:solidFill>
              </a:rPr>
              <a:t>                penggajian &amp; personalia</a:t>
            </a:r>
            <a:endParaRPr lang="id-ID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769067"/>
              </p:ext>
            </p:extLst>
          </p:nvPr>
        </p:nvGraphicFramePr>
        <p:xfrm>
          <a:off x="1" y="1524000"/>
          <a:ext cx="9143999" cy="533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3999"/>
              </a:tblGrid>
              <a:tr h="799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IDENTIFIKASI</a:t>
                      </a:r>
                      <a:r>
                        <a:rPr lang="id-ID" sz="2400" baseline="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RISIKO BISNIS KLIEN YG MEMPENGARUHI PENGGAJIAN</a:t>
                      </a:r>
                      <a:endParaRPr lang="id-ID" sz="2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6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JMENYUSUN</a:t>
                      </a:r>
                      <a:r>
                        <a:rPr lang="id-ID" sz="24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SALAH SAJI YG DAPAT DITERIMA &amp; MEMPERKIRAN RISIKO BAWAAN</a:t>
                      </a:r>
                      <a:endParaRPr lang="id-ID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69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MENILAI RISIKO</a:t>
                      </a:r>
                      <a:r>
                        <a:rPr lang="id-ID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PENGENDALIAN &amp; MELAKUKAN PENGUJIAN TERKAIT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9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MELAKUKAN PROSEDUR</a:t>
                      </a:r>
                      <a:r>
                        <a:rPr lang="id-ID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ANALITIS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523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MENDESAIN</a:t>
                      </a:r>
                      <a:r>
                        <a:rPr lang="id-ID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MELAKUKAN PENGUJIAN PERINCIAN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SALDO UNTUK AKUN UTANG &amp; BIAYA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(JUMLAH POTONGAN GAJI, GAJI &amp; UPAH AKRUAL, KOMISI AKRUAL, BONUS AKRUAL, PAJAK UTANG GAJI,)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98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76200"/>
            <a:ext cx="8382001" cy="533400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id-ID" sz="2800" b="1" dirty="0" smtClean="0">
                <a:solidFill>
                  <a:srgbClr val="C00000"/>
                </a:solidFill>
              </a:rPr>
              <a:t>AUDIT SIKLUS PENGGAJIAN &amp; PERSONALIA</a:t>
            </a:r>
            <a:endParaRPr lang="id-ID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3999" cy="62483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sz="3200" dirty="0" smtClean="0">
                <a:solidFill>
                  <a:srgbClr val="7030A0"/>
                </a:solidFill>
              </a:rPr>
              <a:t>A. Mengidentifikasi akun &amp; transaksi dlm siklus</a:t>
            </a:r>
          </a:p>
          <a:p>
            <a:pPr marL="0" indent="0">
              <a:buNone/>
            </a:pPr>
            <a:r>
              <a:rPr lang="id-ID" sz="3200" dirty="0" smtClean="0">
                <a:solidFill>
                  <a:srgbClr val="7030A0"/>
                </a:solidFill>
              </a:rPr>
              <a:t>    penggajian &amp; personalia</a:t>
            </a:r>
          </a:p>
          <a:p>
            <a:pPr marL="0" indent="0">
              <a:buNone/>
            </a:pPr>
            <a:r>
              <a:rPr lang="id-ID" sz="3200" dirty="0" smtClean="0">
                <a:solidFill>
                  <a:srgbClr val="7030A0"/>
                </a:solidFill>
              </a:rPr>
              <a:t>B. Menjelaskan fungsi-2 bisnis serta dokumen &amp;</a:t>
            </a:r>
          </a:p>
          <a:p>
            <a:pPr marL="0" indent="0">
              <a:buNone/>
            </a:pPr>
            <a:r>
              <a:rPr lang="id-ID" sz="3200" dirty="0">
                <a:solidFill>
                  <a:srgbClr val="7030A0"/>
                </a:solidFill>
              </a:rPr>
              <a:t> </a:t>
            </a:r>
            <a:r>
              <a:rPr lang="id-ID" sz="3200" dirty="0" smtClean="0">
                <a:solidFill>
                  <a:srgbClr val="7030A0"/>
                </a:solidFill>
              </a:rPr>
              <a:t>   pencatatan yg terkait dg siklus penggajian &amp;     </a:t>
            </a:r>
          </a:p>
          <a:p>
            <a:pPr marL="0" indent="0">
              <a:buNone/>
            </a:pPr>
            <a:r>
              <a:rPr lang="id-ID" sz="3200" dirty="0" smtClean="0">
                <a:solidFill>
                  <a:srgbClr val="7030A0"/>
                </a:solidFill>
              </a:rPr>
              <a:t>    personalia</a:t>
            </a:r>
          </a:p>
          <a:p>
            <a:pPr marL="0" indent="0">
              <a:buNone/>
            </a:pPr>
            <a:r>
              <a:rPr lang="id-ID" sz="3200" dirty="0" smtClean="0">
                <a:solidFill>
                  <a:schemeClr val="accent4">
                    <a:lumMod val="50000"/>
                  </a:schemeClr>
                </a:solidFill>
              </a:rPr>
              <a:t>C. Memahami PI serta mendesain &amp; melakukan</a:t>
            </a:r>
          </a:p>
          <a:p>
            <a:pPr marL="0" indent="0">
              <a:buNone/>
            </a:pPr>
            <a:r>
              <a:rPr lang="id-ID" sz="32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id-ID" sz="3200" dirty="0" smtClean="0">
                <a:solidFill>
                  <a:schemeClr val="accent4">
                    <a:lumMod val="50000"/>
                  </a:schemeClr>
                </a:solidFill>
              </a:rPr>
              <a:t>   pengujian substantif atas transaksi untuk siklus </a:t>
            </a:r>
          </a:p>
          <a:p>
            <a:pPr marL="0" indent="0">
              <a:buNone/>
            </a:pPr>
            <a:r>
              <a:rPr lang="id-ID" sz="32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id-ID" sz="3200" dirty="0" smtClean="0">
                <a:solidFill>
                  <a:schemeClr val="accent4">
                    <a:lumMod val="50000"/>
                  </a:schemeClr>
                </a:solidFill>
              </a:rPr>
              <a:t>   penggajian &amp; personalia</a:t>
            </a:r>
          </a:p>
          <a:p>
            <a:pPr marL="0" indent="0">
              <a:buNone/>
            </a:pPr>
            <a:r>
              <a:rPr lang="id-ID" sz="3200" dirty="0" smtClean="0">
                <a:solidFill>
                  <a:schemeClr val="accent4">
                    <a:lumMod val="50000"/>
                  </a:schemeClr>
                </a:solidFill>
              </a:rPr>
              <a:t>D. Mendesain &amp; melakukan prosedur analitis untuk</a:t>
            </a:r>
          </a:p>
          <a:p>
            <a:pPr marL="0" indent="0">
              <a:buNone/>
            </a:pPr>
            <a:r>
              <a:rPr lang="id-ID" sz="32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id-ID" sz="3200" dirty="0" smtClean="0">
                <a:solidFill>
                  <a:schemeClr val="accent4">
                    <a:lumMod val="50000"/>
                  </a:schemeClr>
                </a:solidFill>
              </a:rPr>
              <a:t>   siklus penggajian &amp; personalia</a:t>
            </a:r>
          </a:p>
          <a:p>
            <a:pPr marL="0" indent="0">
              <a:buNone/>
            </a:pPr>
            <a:r>
              <a:rPr lang="id-ID" sz="3200" dirty="0" smtClean="0">
                <a:solidFill>
                  <a:srgbClr val="FF0000"/>
                </a:solidFill>
              </a:rPr>
              <a:t>E. Mendesain &amp; melakukan pengujian perincian </a:t>
            </a:r>
          </a:p>
          <a:p>
            <a:pPr marL="0" indent="0">
              <a:buNone/>
            </a:pPr>
            <a:r>
              <a:rPr lang="id-ID" sz="3200" dirty="0">
                <a:solidFill>
                  <a:srgbClr val="FF0000"/>
                </a:solidFill>
              </a:rPr>
              <a:t> </a:t>
            </a:r>
            <a:r>
              <a:rPr lang="id-ID" sz="3200" dirty="0" smtClean="0">
                <a:solidFill>
                  <a:srgbClr val="FF0000"/>
                </a:solidFill>
              </a:rPr>
              <a:t>   saldo untuk akun-2 dalam siklus penggajian &amp;</a:t>
            </a:r>
          </a:p>
          <a:p>
            <a:pPr marL="0" indent="0">
              <a:buNone/>
            </a:pPr>
            <a:r>
              <a:rPr lang="id-ID" sz="3200" dirty="0">
                <a:solidFill>
                  <a:srgbClr val="FF0000"/>
                </a:solidFill>
              </a:rPr>
              <a:t> </a:t>
            </a:r>
            <a:r>
              <a:rPr lang="id-ID" sz="3200" dirty="0" smtClean="0">
                <a:solidFill>
                  <a:srgbClr val="FF0000"/>
                </a:solidFill>
              </a:rPr>
              <a:t>   personalia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395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6200"/>
            <a:ext cx="8991600" cy="1066800"/>
          </a:xfrm>
        </p:spPr>
        <p:txBody>
          <a:bodyPr>
            <a:noAutofit/>
          </a:bodyPr>
          <a:lstStyle/>
          <a:p>
            <a:pPr marL="0" indent="0" algn="ctr"/>
            <a:r>
              <a:rPr lang="id-ID" sz="2800" b="1" dirty="0">
                <a:solidFill>
                  <a:srgbClr val="7030A0"/>
                </a:solidFill>
              </a:rPr>
              <a:t>A. Mengidentifikasi akun &amp; transaksi dlm siklus</a:t>
            </a:r>
            <a:br>
              <a:rPr lang="id-ID" sz="2800" b="1" dirty="0">
                <a:solidFill>
                  <a:srgbClr val="7030A0"/>
                </a:solidFill>
              </a:rPr>
            </a:br>
            <a:r>
              <a:rPr lang="id-ID" sz="2800" b="1" dirty="0">
                <a:solidFill>
                  <a:srgbClr val="7030A0"/>
                </a:solidFill>
              </a:rPr>
              <a:t>    penggajian &amp; personalia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3999" cy="54863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sz="2800" dirty="0" smtClean="0"/>
          </a:p>
          <a:p>
            <a:pPr marL="0" indent="0">
              <a:buNone/>
            </a:pPr>
            <a:r>
              <a:rPr lang="id-ID" sz="2800" dirty="0" smtClean="0"/>
              <a:t>1.   Upah akrual, gaji, bonus, komisi akrual</a:t>
            </a:r>
          </a:p>
          <a:p>
            <a:pPr marL="0" indent="0">
              <a:buNone/>
            </a:pPr>
            <a:r>
              <a:rPr lang="id-ID" sz="2800" dirty="0" smtClean="0"/>
              <a:t>             Biaya Gaji, dll (D) </a:t>
            </a:r>
          </a:p>
          <a:p>
            <a:pPr marL="0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               Hutang Gaji, dll (K)</a:t>
            </a:r>
          </a:p>
          <a:p>
            <a:pPr marL="0" indent="0">
              <a:buNone/>
            </a:pPr>
            <a:endParaRPr lang="id-ID" sz="2800" dirty="0" smtClean="0"/>
          </a:p>
          <a:p>
            <a:pPr marL="0" indent="0">
              <a:buNone/>
            </a:pPr>
            <a:r>
              <a:rPr lang="id-ID" sz="2800" dirty="0" smtClean="0"/>
              <a:t>2.   Potongan Pajak dari gaji, dll</a:t>
            </a:r>
          </a:p>
          <a:p>
            <a:pPr marL="0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        Biaya Pajak (D) </a:t>
            </a:r>
          </a:p>
          <a:p>
            <a:pPr marL="0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               Hutang Pajak (K)</a:t>
            </a:r>
          </a:p>
          <a:p>
            <a:pPr marL="0" indent="0">
              <a:buNone/>
            </a:pPr>
            <a:endParaRPr lang="id-ID" sz="2800" dirty="0" smtClean="0"/>
          </a:p>
          <a:p>
            <a:pPr marL="0" indent="0">
              <a:buNone/>
            </a:pPr>
            <a:endParaRPr lang="id-ID" sz="2800" dirty="0" smtClean="0"/>
          </a:p>
          <a:p>
            <a:pPr marL="514350" indent="-51435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925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6200"/>
            <a:ext cx="8991600" cy="1295400"/>
          </a:xfrm>
        </p:spPr>
        <p:txBody>
          <a:bodyPr>
            <a:noAutofit/>
          </a:bodyPr>
          <a:lstStyle/>
          <a:p>
            <a:pPr marL="0" indent="0" algn="ctr"/>
            <a:r>
              <a:rPr lang="id-ID" sz="2800" b="1" dirty="0">
                <a:solidFill>
                  <a:srgbClr val="7030A0"/>
                </a:solidFill>
              </a:rPr>
              <a:t>B. Menjelaskan fungsi-2 bisnis serta dokumen &amp;</a:t>
            </a:r>
            <a:br>
              <a:rPr lang="id-ID" sz="2800" b="1" dirty="0">
                <a:solidFill>
                  <a:srgbClr val="7030A0"/>
                </a:solidFill>
              </a:rPr>
            </a:br>
            <a:r>
              <a:rPr lang="id-ID" sz="2800" b="1" dirty="0">
                <a:solidFill>
                  <a:srgbClr val="7030A0"/>
                </a:solidFill>
              </a:rPr>
              <a:t>    pencatatan yg terkait dg siklus </a:t>
            </a:r>
            <a:r>
              <a:rPr lang="id-ID" sz="2800" b="1" dirty="0" smtClean="0">
                <a:solidFill>
                  <a:srgbClr val="7030A0"/>
                </a:solidFill>
              </a:rPr>
              <a:t>                          penggajian &amp; personalia</a:t>
            </a:r>
            <a:r>
              <a:rPr lang="id-ID" sz="2800" b="1" dirty="0">
                <a:solidFill>
                  <a:srgbClr val="7030A0"/>
                </a:solidFill>
              </a:rPr>
              <a:t/>
            </a:r>
            <a:br>
              <a:rPr lang="id-ID" sz="2800" b="1" dirty="0">
                <a:solidFill>
                  <a:srgbClr val="7030A0"/>
                </a:solidFill>
              </a:rPr>
            </a:br>
            <a:endParaRPr lang="id-ID" sz="2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5257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2800" dirty="0" smtClean="0"/>
              <a:t>1. Personalia &amp; kepegawaian</a:t>
            </a:r>
          </a:p>
          <a:p>
            <a:pPr marL="0" indent="0">
              <a:buNone/>
            </a:pPr>
            <a:r>
              <a:rPr lang="id-ID" sz="2800" dirty="0" smtClean="0"/>
              <a:t>a. Pencatatan Personalia</a:t>
            </a:r>
            <a:endParaRPr lang="id-ID" sz="2800" dirty="0"/>
          </a:p>
          <a:p>
            <a:pPr marL="0" indent="0">
              <a:buNone/>
            </a:pPr>
            <a:r>
              <a:rPr lang="id-ID" sz="2800" dirty="0" smtClean="0"/>
              <a:t>    (tgl mulai kerja, investigasi personalia, tingkat gaji,</a:t>
            </a:r>
          </a:p>
          <a:p>
            <a:pPr marL="0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pemotongan, evaluasi kerja, PHK) </a:t>
            </a:r>
          </a:p>
          <a:p>
            <a:pPr marL="0" indent="0">
              <a:buNone/>
            </a:pPr>
            <a:r>
              <a:rPr lang="id-ID" sz="2800" dirty="0" smtClean="0"/>
              <a:t>b. Formulir otorisasi Pemotongan</a:t>
            </a:r>
          </a:p>
          <a:p>
            <a:pPr marL="0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(pengesahan pemotongan pajak, dana pensiun, </a:t>
            </a:r>
          </a:p>
          <a:p>
            <a:pPr marL="0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serikat buruh)</a:t>
            </a:r>
          </a:p>
          <a:p>
            <a:pPr marL="0" indent="0">
              <a:buNone/>
            </a:pPr>
            <a:r>
              <a:rPr lang="id-ID" sz="2800" dirty="0" smtClean="0"/>
              <a:t>c. Formulir otorisasi Jumlah Pembayaran</a:t>
            </a:r>
          </a:p>
          <a:p>
            <a:pPr marL="0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(pengesahan jumlah pembayaran gaji, dll oleh </a:t>
            </a:r>
          </a:p>
          <a:p>
            <a:pPr marL="0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dewan direksi)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309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6200"/>
            <a:ext cx="8991600" cy="1295400"/>
          </a:xfrm>
        </p:spPr>
        <p:txBody>
          <a:bodyPr>
            <a:noAutofit/>
          </a:bodyPr>
          <a:lstStyle/>
          <a:p>
            <a:pPr marL="0" indent="0" algn="ctr"/>
            <a:r>
              <a:rPr lang="id-ID" sz="2800" b="1" dirty="0">
                <a:solidFill>
                  <a:srgbClr val="7030A0"/>
                </a:solidFill>
              </a:rPr>
              <a:t>B. Menjelaskan fungsi-2 bisnis serta dokumen &amp;</a:t>
            </a:r>
            <a:br>
              <a:rPr lang="id-ID" sz="2800" b="1" dirty="0">
                <a:solidFill>
                  <a:srgbClr val="7030A0"/>
                </a:solidFill>
              </a:rPr>
            </a:br>
            <a:r>
              <a:rPr lang="id-ID" sz="2800" b="1" dirty="0">
                <a:solidFill>
                  <a:srgbClr val="7030A0"/>
                </a:solidFill>
              </a:rPr>
              <a:t>    pencatatan yg terkait dg siklus </a:t>
            </a:r>
            <a:r>
              <a:rPr lang="id-ID" sz="2800" b="1" dirty="0" smtClean="0">
                <a:solidFill>
                  <a:srgbClr val="7030A0"/>
                </a:solidFill>
              </a:rPr>
              <a:t>                          penggajian &amp; personalia. </a:t>
            </a:r>
            <a:r>
              <a:rPr lang="id-ID" sz="1800" b="1" i="1" dirty="0" smtClean="0">
                <a:solidFill>
                  <a:srgbClr val="7030A0"/>
                </a:solidFill>
              </a:rPr>
              <a:t>Lanjutan....</a:t>
            </a:r>
            <a:r>
              <a:rPr lang="id-ID" sz="2800" b="1" dirty="0">
                <a:solidFill>
                  <a:srgbClr val="7030A0"/>
                </a:solidFill>
              </a:rPr>
              <a:t/>
            </a:r>
            <a:br>
              <a:rPr lang="id-ID" sz="2800" b="1" dirty="0">
                <a:solidFill>
                  <a:srgbClr val="7030A0"/>
                </a:solidFill>
              </a:rPr>
            </a:br>
            <a:endParaRPr lang="id-ID" sz="2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52577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800" dirty="0" smtClean="0"/>
              <a:t>2. Persiapan Pencatatan waktu &amp; penggajian</a:t>
            </a:r>
          </a:p>
          <a:p>
            <a:pPr marL="0" indent="0" algn="just">
              <a:buNone/>
            </a:pPr>
            <a:r>
              <a:rPr lang="id-ID" sz="2800" dirty="0" smtClean="0"/>
              <a:t>a. Kartu pencatat waktu </a:t>
            </a:r>
          </a:p>
          <a:p>
            <a:pPr marL="0" indent="0" algn="just">
              <a:buNone/>
            </a:pPr>
            <a:r>
              <a:rPr lang="id-ID" sz="2800" dirty="0" smtClean="0"/>
              <a:t>    (jml jam kerja/ hari, jenis pekerjaan yg diselesaikn,</a:t>
            </a:r>
          </a:p>
          <a:p>
            <a:pPr marL="0" indent="0" algn="just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Berkas transaksi penggajian, Jurnal/ daftar gaji)</a:t>
            </a:r>
          </a:p>
          <a:p>
            <a:pPr marL="0" indent="0" algn="just">
              <a:buNone/>
            </a:pPr>
            <a:r>
              <a:rPr lang="id-ID" sz="2800" dirty="0" smtClean="0"/>
              <a:t>b. Menghitung gaji kotor, potongan &amp; gaji bersih</a:t>
            </a:r>
          </a:p>
          <a:p>
            <a:pPr marL="0" indent="0" algn="just">
              <a:buNone/>
            </a:pPr>
            <a:r>
              <a:rPr lang="id-ID" sz="2800" dirty="0" smtClean="0"/>
              <a:t>c. Siapkan cek gaji, pencatatan penggajian)</a:t>
            </a:r>
          </a:p>
          <a:p>
            <a:pPr marL="0" indent="0" algn="just">
              <a:buNone/>
            </a:pPr>
            <a:r>
              <a:rPr lang="id-ID" sz="2800" dirty="0"/>
              <a:t> </a:t>
            </a:r>
            <a:r>
              <a:rPr lang="id-ID" sz="2800" dirty="0" smtClean="0"/>
              <a:t>   </a:t>
            </a:r>
            <a:r>
              <a:rPr lang="id-ID" sz="2800" dirty="0"/>
              <a:t>(cek penggajian, rekonsiliasi bank untuk penggajian)</a:t>
            </a:r>
          </a:p>
          <a:p>
            <a:pPr marL="0" indent="0" algn="just">
              <a:buNone/>
            </a:pPr>
            <a:r>
              <a:rPr lang="id-ID" sz="2800" dirty="0" smtClean="0"/>
              <a:t>d. Persiapan pengembalian pajak &amp; pembayarannya</a:t>
            </a:r>
          </a:p>
          <a:p>
            <a:pPr marL="0" indent="0" algn="just">
              <a:buNone/>
            </a:pPr>
            <a:r>
              <a:rPr lang="id-ID" sz="2800" dirty="0" smtClean="0"/>
              <a:t>     ( Formulir W2, Pengembalian pajak pengajian)</a:t>
            </a:r>
          </a:p>
        </p:txBody>
      </p:sp>
    </p:spTree>
    <p:extLst>
      <p:ext uri="{BB962C8B-B14F-4D97-AF65-F5344CB8AC3E}">
        <p14:creationId xmlns:p14="http://schemas.microsoft.com/office/powerpoint/2010/main" val="428980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6200"/>
            <a:ext cx="8991600" cy="1447800"/>
          </a:xfrm>
        </p:spPr>
        <p:txBody>
          <a:bodyPr>
            <a:noAutofit/>
          </a:bodyPr>
          <a:lstStyle/>
          <a:p>
            <a:pPr marL="0" indent="0" algn="ctr"/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>C. Memahami PI serta mendesain &amp; melakukan</a:t>
            </a:r>
            <a:b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>    pengujian substantif atas transaksi untuk siklus </a:t>
            </a:r>
            <a:b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>    penggajian &amp; personalia</a:t>
            </a:r>
            <a:b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</a:br>
            <a:endParaRPr lang="id-ID" sz="2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3999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b="1" dirty="0" smtClean="0">
                <a:solidFill>
                  <a:srgbClr val="7030A0"/>
                </a:solidFill>
              </a:rPr>
              <a:t>1. Memahami </a:t>
            </a:r>
            <a:r>
              <a:rPr lang="id-ID" sz="2800" b="1" dirty="0">
                <a:solidFill>
                  <a:srgbClr val="7030A0"/>
                </a:solidFill>
              </a:rPr>
              <a:t>PI </a:t>
            </a:r>
            <a:r>
              <a:rPr lang="id-ID" sz="2800" b="1" dirty="0" smtClean="0">
                <a:solidFill>
                  <a:srgbClr val="7030A0"/>
                </a:solidFill>
              </a:rPr>
              <a:t>– siklus penggajian </a:t>
            </a:r>
            <a:r>
              <a:rPr lang="id-ID" sz="2800" b="1" dirty="0">
                <a:solidFill>
                  <a:srgbClr val="7030A0"/>
                </a:solidFill>
              </a:rPr>
              <a:t>&amp; </a:t>
            </a:r>
            <a:r>
              <a:rPr lang="id-ID" sz="2800" b="1" dirty="0" smtClean="0">
                <a:solidFill>
                  <a:srgbClr val="7030A0"/>
                </a:solidFill>
              </a:rPr>
              <a:t>personalia</a:t>
            </a:r>
            <a:endParaRPr lang="id-ID" sz="28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id-ID" sz="2800" b="1" dirty="0" smtClean="0">
                <a:solidFill>
                  <a:srgbClr val="7030A0"/>
                </a:solidFill>
              </a:rPr>
              <a:t>    (Pemisahan tugas, otorisasi &amp; dokumen &amp; </a:t>
            </a:r>
          </a:p>
          <a:p>
            <a:pPr marL="0" indent="0">
              <a:buNone/>
            </a:pPr>
            <a:r>
              <a:rPr lang="id-ID" sz="2800" b="1" dirty="0">
                <a:solidFill>
                  <a:srgbClr val="7030A0"/>
                </a:solidFill>
              </a:rPr>
              <a:t> </a:t>
            </a:r>
            <a:r>
              <a:rPr lang="id-ID" sz="2800" b="1" dirty="0" smtClean="0">
                <a:solidFill>
                  <a:srgbClr val="7030A0"/>
                </a:solidFill>
              </a:rPr>
              <a:t>    pencatatan)</a:t>
            </a:r>
            <a:endParaRPr lang="id-ID" sz="28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id-ID" sz="2800" b="1" dirty="0" smtClean="0">
                <a:solidFill>
                  <a:srgbClr val="7030A0"/>
                </a:solidFill>
              </a:rPr>
              <a:t>2. Melakukan pengujian </a:t>
            </a:r>
            <a:r>
              <a:rPr lang="id-ID" sz="2800" b="1" dirty="0">
                <a:solidFill>
                  <a:srgbClr val="7030A0"/>
                </a:solidFill>
              </a:rPr>
              <a:t>substantif atas transaksi </a:t>
            </a:r>
            <a:endParaRPr lang="id-ID" sz="28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id-ID" sz="2800" b="1" dirty="0">
                <a:solidFill>
                  <a:srgbClr val="7030A0"/>
                </a:solidFill>
              </a:rPr>
              <a:t> </a:t>
            </a:r>
            <a:r>
              <a:rPr lang="id-ID" sz="2800" b="1" dirty="0" smtClean="0">
                <a:solidFill>
                  <a:srgbClr val="7030A0"/>
                </a:solidFill>
              </a:rPr>
              <a:t>   untuk </a:t>
            </a:r>
            <a:r>
              <a:rPr lang="id-ID" sz="2800" b="1" dirty="0">
                <a:solidFill>
                  <a:srgbClr val="7030A0"/>
                </a:solidFill>
              </a:rPr>
              <a:t>siklus </a:t>
            </a:r>
            <a:r>
              <a:rPr lang="id-ID" sz="2800" b="1" dirty="0" smtClean="0">
                <a:solidFill>
                  <a:srgbClr val="7030A0"/>
                </a:solidFill>
              </a:rPr>
              <a:t>penggajian </a:t>
            </a:r>
            <a:r>
              <a:rPr lang="id-ID" sz="2800" b="1" dirty="0">
                <a:solidFill>
                  <a:srgbClr val="7030A0"/>
                </a:solidFill>
              </a:rPr>
              <a:t>&amp; personalia</a:t>
            </a:r>
            <a:br>
              <a:rPr lang="id-ID" sz="2800" b="1" dirty="0">
                <a:solidFill>
                  <a:srgbClr val="7030A0"/>
                </a:solidFill>
              </a:rPr>
            </a:br>
            <a:endParaRPr lang="id-ID" sz="28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90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6200"/>
            <a:ext cx="8991600" cy="990600"/>
          </a:xfrm>
        </p:spPr>
        <p:txBody>
          <a:bodyPr>
            <a:noAutofit/>
          </a:bodyPr>
          <a:lstStyle/>
          <a:p>
            <a:pPr marL="0" indent="0" algn="ctr"/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</a:rPr>
              <a:t>C2. Melakukan pengujian </a:t>
            </a:r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>substantif atas transaksi untuk siklus </a:t>
            </a:r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</a:rPr>
              <a:t>penggajian </a:t>
            </a:r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>&amp; </a:t>
            </a:r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</a:rPr>
              <a:t>personalia </a:t>
            </a:r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</a:br>
            <a:endParaRPr lang="id-ID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763526"/>
              </p:ext>
            </p:extLst>
          </p:nvPr>
        </p:nvGraphicFramePr>
        <p:xfrm>
          <a:off x="0" y="1066800"/>
          <a:ext cx="9144000" cy="5827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0818"/>
                <a:gridCol w="2648169"/>
                <a:gridCol w="2860022"/>
                <a:gridCol w="2284991"/>
              </a:tblGrid>
              <a:tr h="746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  Tujuan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           PI </a:t>
                      </a:r>
                      <a:r>
                        <a:rPr lang="id-ID" sz="1600" dirty="0">
                          <a:effectLst/>
                        </a:rPr>
                        <a:t>Kunci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  Pengujian </a:t>
                      </a:r>
                      <a:r>
                        <a:rPr lang="id-ID" sz="1600" dirty="0">
                          <a:effectLst/>
                        </a:rPr>
                        <a:t>Biasa atas P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Pengujian </a:t>
                      </a:r>
                      <a:r>
                        <a:rPr lang="id-ID" sz="1600" dirty="0">
                          <a:effectLst/>
                        </a:rPr>
                        <a:t>substantif </a:t>
                      </a: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     atas </a:t>
                      </a:r>
                      <a:r>
                        <a:rPr lang="id-ID" sz="1600" dirty="0">
                          <a:effectLst/>
                        </a:rPr>
                        <a:t>transaksi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5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Pembayaran gaji dicatat untuk pekerjaan yg benar2 dilakukan oleh karyawan yg </a:t>
                      </a:r>
                      <a:r>
                        <a:rPr lang="id-ID" sz="1600" dirty="0" smtClean="0">
                          <a:effectLst/>
                        </a:rPr>
                        <a:t>ada (keterjadian)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a. Kartu Pencatat waktu disetujui oleh penyelia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b.Alat pencatat jam kerja digunakan untuk mencatat waktu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c. Pengarsipan berkas personalia yg an memadai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d. Otorisasi urusan kepegawaian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e.Terdapat pemisahan tugasa  antarrsonalia, ji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pencatatan waktu, &amp; pembayaran gaji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f. Hy karyawan yg bekerjalah yg terdapat dlm data komputer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g. Cek otorisasi sbl diterbitkan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FF0000"/>
                          </a:solidFill>
                          <a:effectLst/>
                        </a:rPr>
                        <a:t>a. Memeriksa kartu untuk indikasi persetujuan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FF0000"/>
                          </a:solidFill>
                          <a:effectLst/>
                        </a:rPr>
                        <a:t>b. Memeriksa kartu pencatat waktu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FF0000"/>
                          </a:solidFill>
                          <a:effectLst/>
                        </a:rPr>
                        <a:t>c. Menelaah kebijakan personalia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FF0000"/>
                          </a:solidFill>
                          <a:effectLst/>
                        </a:rPr>
                        <a:t>d. Memeriksa data personalia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FF0000"/>
                          </a:solidFill>
                          <a:effectLst/>
                        </a:rPr>
                        <a:t>e. Menelaah bagan organisasi, berdiskusi dg karyawan, mengamati tugas yg dilakukan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FF0000"/>
                          </a:solidFill>
                          <a:effectLst/>
                        </a:rPr>
                        <a:t>f. Memeriksa hasil cetak  transaksi yg ditolak komputer krn tdk terdapat nomor karyawan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FF0000"/>
                          </a:solidFill>
                          <a:effectLst/>
                        </a:rPr>
                        <a:t>g. Memeriksa catatan penggajian sebagai indikasi pengesahan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 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7030A0"/>
                          </a:solidFill>
                          <a:effectLst/>
                        </a:rPr>
                        <a:t>a.Menelaah jurnal penggajian, jurnal umum, &amp; catatan penggajian untuk jumlah besar yg tidak lazim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7030A0"/>
                          </a:solidFill>
                          <a:effectLst/>
                        </a:rPr>
                        <a:t>b. Membandingkan nama, jumlah &amp; tgl antara cek yg dibatalkan dg jurnal penggajian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7030A0"/>
                          </a:solidFill>
                          <a:effectLst/>
                        </a:rPr>
                        <a:t>c. Memeriksa cek yg dibatalkan untuk pengesahan yg benar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7030A0"/>
                          </a:solidFill>
                          <a:effectLst/>
                        </a:rPr>
                        <a:t>d. Membandingkan cek yg dibatalkan dg catatan personalia</a:t>
                      </a:r>
                      <a:endParaRPr lang="id-ID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70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6200"/>
            <a:ext cx="8991600" cy="990600"/>
          </a:xfrm>
        </p:spPr>
        <p:txBody>
          <a:bodyPr>
            <a:noAutofit/>
          </a:bodyPr>
          <a:lstStyle/>
          <a:p>
            <a:pPr marL="0" indent="0" algn="ctr"/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</a:rPr>
              <a:t>C2. Melakukan pengujian </a:t>
            </a:r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>substantif atas transaksi untuk siklus </a:t>
            </a:r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</a:rPr>
              <a:t>penggajian </a:t>
            </a:r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>&amp; </a:t>
            </a:r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</a:rPr>
              <a:t>personalia </a:t>
            </a:r>
            <a:r>
              <a:rPr lang="id-ID" sz="1800" b="1" i="1" dirty="0" smtClean="0">
                <a:solidFill>
                  <a:schemeClr val="accent4">
                    <a:lumMod val="50000"/>
                  </a:schemeClr>
                </a:solidFill>
              </a:rPr>
              <a:t>lanjutan ...</a:t>
            </a:r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</a:br>
            <a:endParaRPr lang="id-ID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016101"/>
              </p:ext>
            </p:extLst>
          </p:nvPr>
        </p:nvGraphicFramePr>
        <p:xfrm>
          <a:off x="0" y="1066800"/>
          <a:ext cx="9144000" cy="5827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0818"/>
                <a:gridCol w="2648169"/>
                <a:gridCol w="2860022"/>
                <a:gridCol w="2284991"/>
              </a:tblGrid>
              <a:tr h="746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  Tujuan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           PI </a:t>
                      </a:r>
                      <a:r>
                        <a:rPr lang="id-ID" sz="1600" dirty="0">
                          <a:effectLst/>
                        </a:rPr>
                        <a:t>Kunci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  Pengujian </a:t>
                      </a:r>
                      <a:r>
                        <a:rPr lang="id-ID" sz="1600" dirty="0">
                          <a:effectLst/>
                        </a:rPr>
                        <a:t>Biasa atas P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Pengujian </a:t>
                      </a:r>
                      <a:r>
                        <a:rPr lang="id-ID" sz="1600" dirty="0">
                          <a:effectLst/>
                        </a:rPr>
                        <a:t>substantif </a:t>
                      </a: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     atas </a:t>
                      </a:r>
                      <a:r>
                        <a:rPr lang="id-ID" sz="1600" dirty="0">
                          <a:effectLst/>
                        </a:rPr>
                        <a:t>transaksi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5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Transaksi penggajian yg dicatat adl yg benar-2 ada (kelengkapan)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Cek gaji diberi nomor urut &amp; dibukukan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Akun bank direkonsiliasi secara independen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Menghitung urutan pembayaran cek untuk gaji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Berdiskusi dengan karyawan dan mengamati rekonsiliasi</a:t>
                      </a:r>
                      <a:endParaRPr lang="id-ID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24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Melakukan rekonsiliasi pengeluaran dalam jurnal penggajian dengan pengeluaran dalam laporan bank.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24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Membuktikan rekonsiliasi bank</a:t>
                      </a:r>
                      <a:endParaRPr lang="id-ID" sz="2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59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6200"/>
            <a:ext cx="8991600" cy="990600"/>
          </a:xfrm>
        </p:spPr>
        <p:txBody>
          <a:bodyPr>
            <a:noAutofit/>
          </a:bodyPr>
          <a:lstStyle/>
          <a:p>
            <a:pPr marL="0" indent="0" algn="ctr"/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</a:rPr>
              <a:t>C2. Melakukan pengujian </a:t>
            </a:r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>substantif atas transaksi untuk siklus </a:t>
            </a:r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</a:rPr>
              <a:t>penggajian </a:t>
            </a:r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>&amp; </a:t>
            </a:r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</a:rPr>
              <a:t>personalia </a:t>
            </a:r>
            <a:r>
              <a:rPr lang="id-ID" sz="1800" b="1" i="1" dirty="0" smtClean="0">
                <a:solidFill>
                  <a:schemeClr val="accent4">
                    <a:lumMod val="50000"/>
                  </a:schemeClr>
                </a:solidFill>
              </a:rPr>
              <a:t>lanjutan ...</a:t>
            </a:r>
            <a: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id-ID" sz="2800" b="1" dirty="0">
                <a:solidFill>
                  <a:schemeClr val="accent4">
                    <a:lumMod val="50000"/>
                  </a:schemeClr>
                </a:solidFill>
              </a:rPr>
            </a:br>
            <a:endParaRPr lang="id-ID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742236"/>
              </p:ext>
            </p:extLst>
          </p:nvPr>
        </p:nvGraphicFramePr>
        <p:xfrm>
          <a:off x="0" y="1066800"/>
          <a:ext cx="9144000" cy="6545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0818"/>
                <a:gridCol w="2230582"/>
                <a:gridCol w="2286000"/>
                <a:gridCol w="3276600"/>
              </a:tblGrid>
              <a:tr h="838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  Tujuan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           PI </a:t>
                      </a:r>
                      <a:r>
                        <a:rPr lang="id-ID" sz="1600" dirty="0">
                          <a:effectLst/>
                        </a:rPr>
                        <a:t>Kunci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Pengujian </a:t>
                      </a:r>
                      <a:r>
                        <a:rPr lang="id-ID" sz="1600" dirty="0">
                          <a:effectLst/>
                        </a:rPr>
                        <a:t>Biasa atas P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Pengujian </a:t>
                      </a:r>
                      <a:r>
                        <a:rPr lang="id-ID" sz="1600" dirty="0">
                          <a:effectLst/>
                        </a:rPr>
                        <a:t>substantif </a:t>
                      </a:r>
                      <a:endParaRPr lang="id-ID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       atas </a:t>
                      </a:r>
                      <a:r>
                        <a:rPr lang="id-ID" sz="1600" dirty="0">
                          <a:effectLst/>
                        </a:rPr>
                        <a:t>transaksi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5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Transaksi penggajian dicatat dalam jumlah waktu kerja sesungguhnya</a:t>
                      </a:r>
                      <a:r>
                        <a:rPr lang="id-ID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dibayar pada tarif yg benar, potongan dihitung dengan benar (akurasi)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Kalkulasi dan jumlah diverifikasi secara internal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per bagian dibandingkan dg lporan ringkasan dari komputer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Tarif upah, gaji &amp; komisi diotorisasi dg benar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Potongan termasuk untuk asuransi dan tabungan gaji, diotorisasi dg benar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a.Memeriksa indikasi</a:t>
                      </a:r>
                      <a:r>
                        <a:rPr lang="id-ID" sz="18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adanya verifikasi internal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Memeriksa berkas total per bagian untk klerikal data pengendalian awal, membandingkan totalnya dg laporan otorisasi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Memeriksa catatan penggajian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Untuk indikasi otorisasi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Memeriksa otorisasi dalam berkas personalia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18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Menghitung kembali jumlah jam kerja dari kartu pencatat waktu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18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Membandingkan</a:t>
                      </a:r>
                      <a:r>
                        <a:rPr lang="id-ID" sz="1800" baseline="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tarif pembayaran dg kontrak serikat buruh, disetujui oleh Dewan direksi/sumber lainnya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1800" baseline="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Memeriksa ulang pembayaran gaji kotor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1800" baseline="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Memeiksa potongan dg merujuk pd tabel pajak &amp; formulir otorisasi dalam berkas personalia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1600" b="1" baseline="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Menghitung kembali pembayaran bersih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r>
                        <a:rPr lang="id-ID" sz="1600" b="1" baseline="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Membandingkan cek yg dibatalkan dg jurnal penggajian untuk jumlahnya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lphaLcPeriod"/>
                      </a:pPr>
                      <a:endParaRPr lang="id-ID" sz="18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26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843</TotalTime>
  <Words>1366</Words>
  <Application>Microsoft Office PowerPoint</Application>
  <PresentationFormat>On-screen Show (4:3)</PresentationFormat>
  <Paragraphs>207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AUDIT SIKLUS PENGGAJIAN &amp; PERSONALIA</vt:lpstr>
      <vt:lpstr>AUDIT SIKLUS PENGGAJIAN &amp; PERSONALIA</vt:lpstr>
      <vt:lpstr>A. Mengidentifikasi akun &amp; transaksi dlm siklus     penggajian &amp; personalia</vt:lpstr>
      <vt:lpstr>B. Menjelaskan fungsi-2 bisnis serta dokumen &amp;     pencatatan yg terkait dg siklus                           penggajian &amp; personalia </vt:lpstr>
      <vt:lpstr>B. Menjelaskan fungsi-2 bisnis serta dokumen &amp;     pencatatan yg terkait dg siklus                           penggajian &amp; personalia. Lanjutan.... </vt:lpstr>
      <vt:lpstr>C. Memahami PI serta mendesain &amp; melakukan     pengujian substantif atas transaksi untuk siklus      penggajian &amp; personalia </vt:lpstr>
      <vt:lpstr>C2. Melakukan pengujian substantif atas transaksi untuk siklus penggajian &amp; personalia  </vt:lpstr>
      <vt:lpstr>C2. Melakukan pengujian substantif atas transaksi untuk siklus penggajian &amp; personalia lanjutan ... </vt:lpstr>
      <vt:lpstr>C2. Melakukan pengujian substantif atas transaksi untuk siklus penggajian &amp; personalia lanjutan ... </vt:lpstr>
      <vt:lpstr>C2. Melakukan pengujian substantif atas transaksi untuk siklus penggajian &amp; personalia lanjutan ... </vt:lpstr>
      <vt:lpstr>C2. Melakukan pengujian substantif atas transaksi untuk siklus penggajian &amp; personalia lanjutan ... </vt:lpstr>
      <vt:lpstr>C2. Melakukan pengujian substantif atas transaksi untuk siklus penggajian &amp; personalia lanjutan ... </vt:lpstr>
      <vt:lpstr>D. Mendesain &amp; melakukan prosedur analitis untuk     siklus penggajian &amp; personalia</vt:lpstr>
      <vt:lpstr>E. Mendesain &amp; melakukan pengujian perincian      saldo untuk akun-2 dalam siklus                 penggajian &amp; personalia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(dalam satu semester)</dc:title>
  <dc:creator>anik</dc:creator>
  <cp:lastModifiedBy>anik</cp:lastModifiedBy>
  <cp:revision>96</cp:revision>
  <dcterms:created xsi:type="dcterms:W3CDTF">2013-09-17T00:12:41Z</dcterms:created>
  <dcterms:modified xsi:type="dcterms:W3CDTF">2014-10-13T01:10:48Z</dcterms:modified>
</cp:coreProperties>
</file>